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  <p:sldMasterId id="2147483689" r:id="rId2"/>
  </p:sldMasterIdLst>
  <p:notesMasterIdLst>
    <p:notesMasterId r:id="rId20"/>
  </p:notesMasterIdLst>
  <p:sldIdLst>
    <p:sldId id="256" r:id="rId3"/>
    <p:sldId id="343" r:id="rId4"/>
    <p:sldId id="344" r:id="rId5"/>
    <p:sldId id="527" r:id="rId6"/>
    <p:sldId id="514" r:id="rId7"/>
    <p:sldId id="523" r:id="rId8"/>
    <p:sldId id="524" r:id="rId9"/>
    <p:sldId id="345" r:id="rId10"/>
    <p:sldId id="526" r:id="rId11"/>
    <p:sldId id="530" r:id="rId12"/>
    <p:sldId id="531" r:id="rId13"/>
    <p:sldId id="259" r:id="rId14"/>
    <p:sldId id="260" r:id="rId15"/>
    <p:sldId id="263" r:id="rId16"/>
    <p:sldId id="264" r:id="rId17"/>
    <p:sldId id="534" r:id="rId18"/>
    <p:sldId id="533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48"/>
    <p:restoredTop sz="94643"/>
  </p:normalViewPr>
  <p:slideViewPr>
    <p:cSldViewPr snapToGrid="0" snapToObjects="1">
      <p:cViewPr varScale="1">
        <p:scale>
          <a:sx n="156" d="100"/>
          <a:sy n="156" d="100"/>
        </p:scale>
        <p:origin x="184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BB19-503D-5846-8E95-B59313AA77A5}" type="datetimeFigureOut">
              <a:rPr lang="en-US" smtClean="0"/>
              <a:t>12/6/21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B2F93D-883A-3646-90A3-30FA7FF1F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871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Can’t represent &lt; .6</a:t>
            </a:r>
          </a:p>
          <a:p>
            <a:r>
              <a:rPr lang="en-US" dirty="0"/>
              <a:t>Noisy</a:t>
            </a:r>
            <a:r>
              <a:rPr lang="en-US" baseline="0" dirty="0"/>
              <a:t> representation</a:t>
            </a:r>
          </a:p>
          <a:p>
            <a:r>
              <a:rPr lang="en-US" baseline="0" dirty="0"/>
              <a:t>Need some time to read out representation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EA79D-40CA-F14C-A6EA-ACF9BACC836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047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b075a02dc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b075a02dc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481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b075a02dc9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b075a02dc9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Trials are </a:t>
            </a:r>
            <a:r>
              <a:rPr lang="nl-NL" dirty="0" err="1"/>
              <a:t>binned</a:t>
            </a:r>
            <a:r>
              <a:rPr lang="nl-NL" dirty="0"/>
              <a:t> </a:t>
            </a:r>
            <a:r>
              <a:rPr lang="nl-NL" dirty="0" err="1"/>
              <a:t>according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time </a:t>
            </a:r>
            <a:r>
              <a:rPr lang="nl-NL" dirty="0" err="1"/>
              <a:t>production</a:t>
            </a:r>
            <a:r>
              <a:rPr lang="nl-NL" dirty="0"/>
              <a:t>. We </a:t>
            </a:r>
            <a:r>
              <a:rPr lang="nl-NL" dirty="0" err="1"/>
              <a:t>observe</a:t>
            </a:r>
            <a:r>
              <a:rPr lang="nl-NL" dirty="0"/>
              <a:t> diverse response </a:t>
            </a:r>
            <a:r>
              <a:rPr lang="nl-NL" dirty="0" err="1"/>
              <a:t>profiles</a:t>
            </a:r>
            <a:r>
              <a:rPr lang="nl-NL" dirty="0"/>
              <a:t>. </a:t>
            </a:r>
            <a:r>
              <a:rPr lang="nl-NL" dirty="0" err="1"/>
              <a:t>Individual</a:t>
            </a:r>
            <a:r>
              <a:rPr lang="nl-NL" dirty="0"/>
              <a:t> </a:t>
            </a:r>
            <a:r>
              <a:rPr lang="nl-NL" dirty="0" err="1"/>
              <a:t>neural</a:t>
            </a:r>
            <a:r>
              <a:rPr lang="nl-NL" dirty="0"/>
              <a:t> responses are </a:t>
            </a:r>
            <a:r>
              <a:rPr lang="nl-NL" dirty="0" err="1"/>
              <a:t>stretched</a:t>
            </a:r>
            <a:r>
              <a:rPr lang="nl-NL" dirty="0"/>
              <a:t> (</a:t>
            </a:r>
            <a:r>
              <a:rPr lang="nl-NL" dirty="0" err="1"/>
              <a:t>for</a:t>
            </a:r>
            <a:r>
              <a:rPr lang="nl-NL" dirty="0"/>
              <a:t> long </a:t>
            </a:r>
            <a:r>
              <a:rPr lang="nl-NL" dirty="0" err="1"/>
              <a:t>intervals</a:t>
            </a:r>
            <a:r>
              <a:rPr lang="nl-NL" dirty="0"/>
              <a:t>) or </a:t>
            </a:r>
            <a:r>
              <a:rPr lang="nl-NL" dirty="0" err="1"/>
              <a:t>compressed</a:t>
            </a:r>
            <a:r>
              <a:rPr lang="nl-NL" dirty="0"/>
              <a:t>  (</a:t>
            </a:r>
            <a:r>
              <a:rPr lang="nl-NL" dirty="0" err="1"/>
              <a:t>for</a:t>
            </a:r>
            <a:r>
              <a:rPr lang="nl-NL" dirty="0"/>
              <a:t> short </a:t>
            </a:r>
            <a:r>
              <a:rPr lang="nl-NL" dirty="0" err="1"/>
              <a:t>intervals</a:t>
            </a:r>
            <a:r>
              <a:rPr lang="nl-NL" dirty="0"/>
              <a:t>).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2450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b075a02dc9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b075a02dc9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9062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777" r="99162">
                        <a14:foregroundMark x1="42458" y1="3265" x2="44134" y2="8935"/>
                        <a14:foregroundMark x1="19274" y1="13402" x2="25978" y2="13746"/>
                        <a14:foregroundMark x1="43855" y1="15979" x2="50000" y2="18729"/>
                        <a14:foregroundMark x1="65363" y1="51031" x2="68715" y2="57216"/>
                        <a14:foregroundMark x1="56983" y1="21993" x2="51397" y2="24399"/>
                        <a14:foregroundMark x1="27933" y1="28007" x2="25419" y2="30584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192246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8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0" y="1295400"/>
            <a:ext cx="6172200" cy="1828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88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772400" cy="1752600"/>
          </a:xfrm>
        </p:spPr>
        <p:txBody>
          <a:bodyPr/>
          <a:lstStyle>
            <a:lvl1pPr marL="0" indent="0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3" name="Straight Connector 12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15" name="Straight Connector 14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17" name="Picture 16" descr="RUGR_logoNL_rood_PMS186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12" name="Straight Connector 11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19" name="Picture 18" descr="RUGR_logoNL_rood_PMS186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22" name="Straight Connector 21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24" name="Picture 23" descr="RUGR_logoNL_rood_PMS186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639810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181163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457200"/>
            <a:ext cx="20574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60198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360541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4572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65661062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8973786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ly 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/>
        </p:nvCxnSpPr>
        <p:spPr>
          <a:xfrm rot="5400000" flipH="1" flipV="1">
            <a:off x="-3403771" y="3428998"/>
            <a:ext cx="6858003" cy="1"/>
          </a:xfrm>
          <a:prstGeom prst="line">
            <a:avLst/>
          </a:prstGeom>
          <a:ln w="635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4127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2166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52504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981007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305753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72018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8833925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99048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131675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819020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57141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771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62157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016368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940069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6800508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321652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04096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8136000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20930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457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87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87076" name="Rectangle 4"/>
          <p:cNvSpPr>
            <a:spLocks noChangeArrowheads="1"/>
          </p:cNvSpPr>
          <p:nvPr/>
        </p:nvSpPr>
        <p:spPr bwMode="gray">
          <a:xfrm>
            <a:off x="0" y="1638300"/>
            <a:ext cx="3343275" cy="1222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17" name="Straight Connector 16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13" name="Picture 12" descr="RUGR_logoNL_rood_PMS186.eps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  <p:pic>
        <p:nvPicPr>
          <p:cNvPr id="14" name="Picture 13" descr="CoverSmall.jp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549" y="381000"/>
            <a:ext cx="1020251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79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</p:sldLayoutIdLst>
  <p:transition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effectLst/>
          <a:latin typeface="Helvetica Neue Medium"/>
          <a:ea typeface="ＭＳ Ｐゴシック" charset="-128"/>
          <a:cs typeface="ＭＳ Ｐゴシック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SzPct val="60000"/>
        <a:buFont typeface="Monotype Sorts" charset="2"/>
        <a:buChar char="n"/>
        <a:defRPr kumimoji="1" sz="3200">
          <a:solidFill>
            <a:schemeClr val="tx1"/>
          </a:solidFill>
          <a:effectLst/>
          <a:latin typeface="Helvetica Neue Light"/>
          <a:ea typeface="ＭＳ Ｐゴシック" charset="-128"/>
          <a:cs typeface="ＭＳ Ｐゴシック" charset="-128"/>
        </a:defRPr>
      </a:lvl1pPr>
      <a:lvl2pPr marL="739775" indent="-282575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Arial"/>
        <a:buChar char="•"/>
        <a:defRPr kumimoji="1" sz="2800">
          <a:solidFill>
            <a:schemeClr val="tx1"/>
          </a:solidFill>
          <a:effectLst/>
          <a:latin typeface="Helvetica Neue Light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SzPct val="100000"/>
        <a:buFont typeface="Wingdings" charset="2"/>
        <a:buChar char="§"/>
        <a:defRPr kumimoji="1" sz="2400">
          <a:solidFill>
            <a:schemeClr val="tx1"/>
          </a:solidFill>
          <a:effectLst/>
          <a:latin typeface="Helvetica Neue Light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effectLst/>
          <a:latin typeface="Helvetica Neue Light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/>
          <a:latin typeface="Helvetica Neue Ligh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8540514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B162E2-4D9D-6D4B-B5C1-E2D43A8E0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Cognitive Modeling: Timing with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67901F-D1CA-6A42-93B6-A875FB135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4726982"/>
            <a:ext cx="7772400" cy="607017"/>
          </a:xfrm>
        </p:spPr>
        <p:txBody>
          <a:bodyPr/>
          <a:lstStyle/>
          <a:p>
            <a:r>
              <a:rPr lang="en-US" sz="2400" dirty="0"/>
              <a:t>Thanks to Joost de Jong for his input</a:t>
            </a:r>
          </a:p>
        </p:txBody>
      </p:sp>
    </p:spTree>
    <p:extLst>
      <p:ext uri="{BB962C8B-B14F-4D97-AF65-F5344CB8AC3E}">
        <p14:creationId xmlns:p14="http://schemas.microsoft.com/office/powerpoint/2010/main" val="226400996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75045-9FA1-CE4C-953B-AD0C0DEBC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Delay-line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225061-93AD-C34E-BA1C-461A56F829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Voelker and </a:t>
                </a:r>
                <a:r>
                  <a:rPr lang="en-US" dirty="0" err="1"/>
                  <a:t>Eliasmith</a:t>
                </a:r>
                <a:r>
                  <a:rPr lang="en-US" dirty="0"/>
                  <a:t> (2018) have built a </a:t>
                </a:r>
                <a:r>
                  <a:rPr lang="en-US" dirty="0" err="1"/>
                  <a:t>Nengo</a:t>
                </a:r>
                <a:r>
                  <a:rPr lang="en-US" dirty="0"/>
                  <a:t> model that implements a delay line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225061-93AD-C34E-BA1C-461A56F829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89" t="-2154" r="-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620135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02060-BAFB-244A-9D5A-8AFCC1EFF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 this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96C6B2-0C42-F34F-BD0F-1666B4B66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3179"/>
            <a:ext cx="9144000" cy="353961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6397BC6-8077-AD40-846C-4BE6D301A996}"/>
              </a:ext>
            </a:extLst>
          </p:cNvPr>
          <p:cNvCxnSpPr/>
          <p:nvPr/>
        </p:nvCxnSpPr>
        <p:spPr bwMode="auto">
          <a:xfrm flipH="1" flipV="1">
            <a:off x="4773478" y="3773837"/>
            <a:ext cx="1526583" cy="120111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9588300-6EAD-B641-87DE-5B5681BCD8DD}"/>
              </a:ext>
            </a:extLst>
          </p:cNvPr>
          <p:cNvSpPr txBox="1"/>
          <p:nvPr/>
        </p:nvSpPr>
        <p:spPr>
          <a:xfrm>
            <a:off x="6369803" y="4577374"/>
            <a:ext cx="2417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represents everything that happened in the last theta seconds!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EB21B9-7E0E-474D-BBDC-A30C6675A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32" y="5114060"/>
            <a:ext cx="4060556" cy="119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9569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311700" y="1302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Neural activity during production (Wang et al., 2018) </a:t>
            </a:r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27375"/>
            <a:ext cx="3925048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5898" y="2211338"/>
            <a:ext cx="4761752" cy="34530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7654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311700" y="1302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n"/>
              <a:t>Neural activity during production (Wang et al., 2018) </a:t>
            </a:r>
            <a:endParaRPr/>
          </a:p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/>
              <a:t>					</a:t>
            </a:r>
            <a:r>
              <a:rPr lang="en" b="1"/>
              <a:t>Wang et al. (2018) 					Model</a:t>
            </a:r>
            <a:endParaRPr b="1"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651" y="2615814"/>
            <a:ext cx="1081975" cy="28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 rotWithShape="1">
          <a:blip r:embed="rId4">
            <a:alphaModFix/>
          </a:blip>
          <a:srcRect l="28203" r="25802" b="15874"/>
          <a:stretch/>
        </p:blipFill>
        <p:spPr>
          <a:xfrm>
            <a:off x="1707475" y="2466924"/>
            <a:ext cx="3422100" cy="31597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4853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311700" y="1302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Retrospective judgements</a:t>
            </a:r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body" idx="1"/>
          </p:nvPr>
        </p:nvSpPr>
        <p:spPr>
          <a:xfrm>
            <a:off x="311700" y="200972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The network maintains a rolling window of its input history:</a:t>
            </a:r>
            <a:endParaRPr dirty="0"/>
          </a:p>
          <a:p>
            <a:pPr>
              <a:spcBef>
                <a:spcPts val="1600"/>
              </a:spcBef>
              <a:buChar char="-"/>
            </a:pPr>
            <a:r>
              <a:rPr lang="en" dirty="0"/>
              <a:t>New inputs are </a:t>
            </a:r>
            <a:r>
              <a:rPr lang="en" i="1" dirty="0"/>
              <a:t>encoded</a:t>
            </a:r>
            <a:endParaRPr dirty="0"/>
          </a:p>
          <a:p>
            <a:pPr>
              <a:buChar char="-"/>
            </a:pPr>
            <a:r>
              <a:rPr lang="en" dirty="0"/>
              <a:t>And continually updated </a:t>
            </a:r>
            <a:r>
              <a:rPr lang="en" i="1" dirty="0"/>
              <a:t>how long ago</a:t>
            </a:r>
            <a:r>
              <a:rPr lang="en" dirty="0"/>
              <a:t> </a:t>
            </a:r>
            <a:r>
              <a:rPr lang="en"/>
              <a:t>they happened</a:t>
            </a:r>
            <a:endParaRPr dirty="0"/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0675" y="3429000"/>
            <a:ext cx="3901956" cy="2571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0675" y="857250"/>
            <a:ext cx="3901956" cy="25717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2925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FEE513-9935-A04A-8ECE-92F4CBEE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AAC63B4-D2B8-7745-9B12-A52DB6BF50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model_video.mov" descr="model_video.mov">
            <a:hlinkClick r:id="" action="ppaction://media"/>
            <a:extLst>
              <a:ext uri="{FF2B5EF4-FFF2-40B4-BE49-F238E27FC236}">
                <a16:creationId xmlns:a16="http://schemas.microsoft.com/office/drawing/2014/main" id="{1BBD68A1-BCFD-2145-85F2-A2A11BD66D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3564" y="865627"/>
            <a:ext cx="80168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97BF6-313A-F946-9355-D587B43C9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93366"/>
            <a:ext cx="3632147" cy="1140017"/>
          </a:xfrm>
        </p:spPr>
        <p:txBody>
          <a:bodyPr/>
          <a:lstStyle/>
          <a:p>
            <a:r>
              <a:rPr lang="en-US" dirty="0"/>
              <a:t>Fit with the Wang et al.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757C-01DA-6544-A818-84A4926DD4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E772B-7535-7248-BA7C-6700BAB13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798" y="0"/>
            <a:ext cx="4549616" cy="6858000"/>
          </a:xfrm>
          <a:prstGeom prst="rect">
            <a:avLst/>
          </a:prstGeom>
        </p:spPr>
      </p:pic>
      <p:pic>
        <p:nvPicPr>
          <p:cNvPr id="5" name="Google Shape;99;p17">
            <a:extLst>
              <a:ext uri="{FF2B5EF4-FFF2-40B4-BE49-F238E27FC236}">
                <a16:creationId xmlns:a16="http://schemas.microsoft.com/office/drawing/2014/main" id="{7ABD9AAB-9FC3-644B-8579-9AF6EFF72D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652" y="2615814"/>
            <a:ext cx="756220" cy="2000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00;p17">
            <a:extLst>
              <a:ext uri="{FF2B5EF4-FFF2-40B4-BE49-F238E27FC236}">
                <a16:creationId xmlns:a16="http://schemas.microsoft.com/office/drawing/2014/main" id="{D95C9D7D-728D-294A-9F91-D46559C0F43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8203" r="25802" b="15874"/>
          <a:stretch/>
        </p:blipFill>
        <p:spPr>
          <a:xfrm>
            <a:off x="1707475" y="2466924"/>
            <a:ext cx="2391792" cy="22084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3901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126EEA-29B4-7149-85F3-EB3C8869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0678AF-0CBD-2449-8CA5-C682F8172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Dynamical neural networks can represent time implicitly</a:t>
            </a:r>
          </a:p>
          <a:p>
            <a:r>
              <a:rPr lang="en-US" dirty="0"/>
              <a:t>It opens the possibility of retroactive time perception</a:t>
            </a:r>
          </a:p>
          <a:p>
            <a:r>
              <a:rPr lang="en-US" dirty="0"/>
              <a:t>It may also integrate with other aspects of cognition</a:t>
            </a:r>
          </a:p>
        </p:txBody>
      </p:sp>
    </p:spTree>
    <p:extLst>
      <p:ext uri="{BB962C8B-B14F-4D97-AF65-F5344CB8AC3E}">
        <p14:creationId xmlns:p14="http://schemas.microsoft.com/office/powerpoint/2010/main" val="280372542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B5D82-582C-CC4B-8049-852526342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many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08D3F-8ED8-E64E-A991-6A159F878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They work with discrete actions</a:t>
            </a:r>
          </a:p>
          <a:p>
            <a:r>
              <a:rPr lang="en-US" dirty="0"/>
              <a:t>ACT-R: production rules</a:t>
            </a:r>
          </a:p>
          <a:p>
            <a:r>
              <a:rPr lang="en-US" dirty="0"/>
              <a:t>Even most neural networks calculate activation in discrete time steps</a:t>
            </a:r>
          </a:p>
          <a:p>
            <a:r>
              <a:rPr lang="en-US" dirty="0"/>
              <a:t>The brain is a dynamical system, and time is an inherent feature of dynamical systems</a:t>
            </a:r>
          </a:p>
        </p:txBody>
      </p:sp>
    </p:spTree>
    <p:extLst>
      <p:ext uri="{BB962C8B-B14F-4D97-AF65-F5344CB8AC3E}">
        <p14:creationId xmlns:p14="http://schemas.microsoft.com/office/powerpoint/2010/main" val="77181892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66F3D-C4B3-104C-B340-4D25F02AF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neural networks represent time?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AAC8750-90F2-5347-B216-2D24B89B64FB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ource Sans Pro"/>
                <a:ea typeface="+mj-ea"/>
                <a:cs typeface="Source Sans Pro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+mj-ea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7B020F0-87A8-F148-8BD6-718C645200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420"/>
          <a:stretch/>
        </p:blipFill>
        <p:spPr>
          <a:xfrm>
            <a:off x="881177" y="1891203"/>
            <a:ext cx="3082542" cy="222927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7CE5D5D-94A7-FE41-A5D6-8DE979B17A0E}"/>
              </a:ext>
            </a:extLst>
          </p:cNvPr>
          <p:cNvSpPr txBox="1"/>
          <p:nvPr/>
        </p:nvSpPr>
        <p:spPr>
          <a:xfrm>
            <a:off x="4964855" y="1194792"/>
            <a:ext cx="3808800" cy="3592800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 Ligh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E10851-2D30-5943-9C0F-3882BB957C57}"/>
              </a:ext>
            </a:extLst>
          </p:cNvPr>
          <p:cNvSpPr txBox="1"/>
          <p:nvPr/>
        </p:nvSpPr>
        <p:spPr>
          <a:xfrm>
            <a:off x="4496441" y="2621562"/>
            <a:ext cx="1429159" cy="719238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 Ligh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010C32-29C6-9B4D-A90D-1F9C8B996BDE}"/>
              </a:ext>
            </a:extLst>
          </p:cNvPr>
          <p:cNvSpPr txBox="1"/>
          <p:nvPr/>
        </p:nvSpPr>
        <p:spPr>
          <a:xfrm>
            <a:off x="4240800" y="1454400"/>
            <a:ext cx="1000800" cy="1137600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 Ligh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015C583-C068-3343-978D-552B6AD5E295}"/>
              </a:ext>
            </a:extLst>
          </p:cNvPr>
          <p:cNvGrpSpPr/>
          <p:nvPr/>
        </p:nvGrpSpPr>
        <p:grpSpPr>
          <a:xfrm>
            <a:off x="4511700" y="4321197"/>
            <a:ext cx="4175100" cy="2385647"/>
            <a:chOff x="4511700" y="4321197"/>
            <a:chExt cx="4175100" cy="2385647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A1B5859-EF42-214C-B536-53F2111AA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1700" y="4777708"/>
              <a:ext cx="4175100" cy="192913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30D635-AF6F-5644-9E03-3A79083AF2C3}"/>
                </a:ext>
              </a:extLst>
            </p:cNvPr>
            <p:cNvSpPr txBox="1"/>
            <p:nvPr/>
          </p:nvSpPr>
          <p:spPr>
            <a:xfrm>
              <a:off x="5299200" y="4321197"/>
              <a:ext cx="2961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 Standard artificial neurons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F1B54A4-A701-474D-B5A9-EF9916BF480C}"/>
              </a:ext>
            </a:extLst>
          </p:cNvPr>
          <p:cNvGrpSpPr/>
          <p:nvPr/>
        </p:nvGrpSpPr>
        <p:grpSpPr>
          <a:xfrm>
            <a:off x="666038" y="4321197"/>
            <a:ext cx="3671952" cy="2014803"/>
            <a:chOff x="666038" y="4321197"/>
            <a:chExt cx="3671952" cy="201480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C2DED74-6C83-4F4D-872A-9EB656DDB3AF}"/>
                </a:ext>
              </a:extLst>
            </p:cNvPr>
            <p:cNvSpPr txBox="1"/>
            <p:nvPr/>
          </p:nvSpPr>
          <p:spPr>
            <a:xfrm>
              <a:off x="1159558" y="4321197"/>
              <a:ext cx="2739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Spiking artificial neurons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673042D-F09B-7C48-9CB4-D9BCD6A43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038" y="4966797"/>
              <a:ext cx="3671952" cy="1369203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1BF306B7-BA53-9D49-9841-5A501203E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4431" y="1619039"/>
            <a:ext cx="2721718" cy="260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5559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983EA-D001-DA4A-827C-FD2392472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Striatal Beat Frequency model (</a:t>
            </a:r>
            <a:r>
              <a:rPr lang="en-US" dirty="0" err="1"/>
              <a:t>Buhusi</a:t>
            </a:r>
            <a:r>
              <a:rPr lang="en-US" dirty="0"/>
              <a:t> &amp; </a:t>
            </a:r>
            <a:r>
              <a:rPr lang="en-US" dirty="0" err="1"/>
              <a:t>Meck</a:t>
            </a:r>
            <a:r>
              <a:rPr lang="en-US" dirty="0"/>
              <a:t>, 2005)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56A722-1448-BA4F-A787-87DC695D3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62" y="2309246"/>
            <a:ext cx="5417034" cy="454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0173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represent values?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437" y="2216397"/>
            <a:ext cx="3671952" cy="13692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59422" y="1751151"/>
            <a:ext cx="344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Source Sans Pro Semibold" charset="0"/>
                <a:ea typeface="Source Sans Pro Semibold" charset="0"/>
                <a:cs typeface="Source Sans Pro Semibold" charset="0"/>
              </a:rPr>
              <a:t>Leaky Integrate-and-Fire </a:t>
            </a:r>
            <a:r>
              <a:rPr lang="en-US" b="1" dirty="0">
                <a:latin typeface="Source Sans Pro Semibold" charset="0"/>
                <a:ea typeface="Source Sans Pro Semibold" charset="0"/>
                <a:cs typeface="Source Sans Pro Semibold" charset="0"/>
              </a:rPr>
              <a:t>Neuron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24800" y="1751151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Source Sans Pro Semibold" charset="0"/>
                <a:ea typeface="Source Sans Pro Semibold" charset="0"/>
                <a:cs typeface="Source Sans Pro Semibold" charset="0"/>
              </a:rPr>
              <a:t>Tuning Curve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15615"/>
          <a:stretch/>
        </p:blipFill>
        <p:spPr>
          <a:xfrm>
            <a:off x="4940994" y="2348561"/>
            <a:ext cx="2989220" cy="14072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7820" y="3854305"/>
            <a:ext cx="1362520" cy="26464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14804" y="6259457"/>
            <a:ext cx="801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latin typeface="Source Sans Pro Semibold" charset="0"/>
                <a:ea typeface="Source Sans Pro Semibold" charset="0"/>
                <a:cs typeface="Source Sans Pro Semibold" charset="0"/>
              </a:rPr>
              <a:t>time</a:t>
            </a:r>
          </a:p>
        </p:txBody>
      </p:sp>
      <p:sp>
        <p:nvSpPr>
          <p:cNvPr id="11" name="TextBox 10"/>
          <p:cNvSpPr txBox="1"/>
          <p:nvPr/>
        </p:nvSpPr>
        <p:spPr>
          <a:xfrm rot="16200000">
            <a:off x="4846960" y="4333950"/>
            <a:ext cx="801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latin typeface="Source Sans Pro Semibold" charset="0"/>
                <a:ea typeface="Source Sans Pro Semibold" charset="0"/>
                <a:cs typeface="Source Sans Pro Semibold" charset="0"/>
              </a:rPr>
              <a:t>input</a:t>
            </a:r>
            <a:endParaRPr lang="en-US" sz="1400" b="1" dirty="0"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4857829" y="5645550"/>
            <a:ext cx="801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Source Sans Pro Semibold" charset="0"/>
                <a:ea typeface="Source Sans Pro Semibold" charset="0"/>
                <a:cs typeface="Source Sans Pro Semibold" charset="0"/>
              </a:rPr>
              <a:t>spikes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3360" y="4409511"/>
            <a:ext cx="1326631" cy="133951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069547" y="5539285"/>
            <a:ext cx="801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latin typeface="Source Sans Pro Semibold" charset="0"/>
                <a:ea typeface="Source Sans Pro Semibold" charset="0"/>
                <a:cs typeface="Source Sans Pro Semibold" charset="0"/>
              </a:rPr>
              <a:t>time</a:t>
            </a:r>
          </a:p>
        </p:txBody>
      </p:sp>
      <p:sp>
        <p:nvSpPr>
          <p:cNvPr id="16" name="TextBox 15"/>
          <p:cNvSpPr txBox="1"/>
          <p:nvPr/>
        </p:nvSpPr>
        <p:spPr>
          <a:xfrm rot="16200000">
            <a:off x="6312572" y="4925378"/>
            <a:ext cx="801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Source Sans Pro Semibold" charset="0"/>
                <a:ea typeface="Source Sans Pro Semibold" charset="0"/>
                <a:cs typeface="Source Sans Pro Semibold" charset="0"/>
              </a:rPr>
              <a:t>voltage</a:t>
            </a:r>
          </a:p>
        </p:txBody>
      </p:sp>
    </p:spTree>
    <p:extLst>
      <p:ext uri="{BB962C8B-B14F-4D97-AF65-F5344CB8AC3E}">
        <p14:creationId xmlns:p14="http://schemas.microsoft.com/office/powerpoint/2010/main" val="189204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Neuron</a:t>
            </a:r>
          </a:p>
        </p:txBody>
      </p:sp>
      <p:sp>
        <p:nvSpPr>
          <p:cNvPr id="3" name="object 3"/>
          <p:cNvSpPr/>
          <p:nvPr/>
        </p:nvSpPr>
        <p:spPr>
          <a:xfrm>
            <a:off x="1350181" y="1547238"/>
            <a:ext cx="6947638" cy="4162362"/>
          </a:xfrm>
          <a:prstGeom prst="rect">
            <a:avLst/>
          </a:prstGeom>
          <a:blipFill>
            <a:blip r:embed="rId2" cstate="print"/>
            <a:srcRect/>
            <a:stretch>
              <a:fillRect t="-1" b="-1322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2750400" y="1417638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Source Sans Pro Semibold" charset="0"/>
                <a:ea typeface="Source Sans Pro Semibold" charset="0"/>
                <a:cs typeface="Source Sans Pro Semibold" charset="0"/>
              </a:rPr>
              <a:t>Tuning Curve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50000" y="5894248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Source Sans Pro Semibold" charset="0"/>
                <a:ea typeface="Source Sans Pro Semibold" charset="0"/>
                <a:cs typeface="Source Sans Pro Semibold" charset="0"/>
              </a:rPr>
              <a:t>Output</a:t>
            </a:r>
            <a:endParaRPr lang="en-US" b="1" dirty="0"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709600" y="5656648"/>
            <a:ext cx="0" cy="237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62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/>
          <p:cNvSpPr/>
          <p:nvPr/>
        </p:nvSpPr>
        <p:spPr>
          <a:xfrm>
            <a:off x="1130400" y="1473752"/>
            <a:ext cx="7153450" cy="4341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Neurons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4079" y="1364169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ource Sans Pro Semibold" charset="0"/>
                <a:ea typeface="Source Sans Pro Semibold" charset="0"/>
                <a:cs typeface="Source Sans Pro Semibold" charset="0"/>
              </a:rPr>
              <a:t>Tuning Curves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92407" y="399822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ource Sans Pro Semibold" charset="0"/>
                <a:ea typeface="Source Sans Pro Semibold" charset="0"/>
                <a:cs typeface="Source Sans Pro Semibold" charset="0"/>
              </a:rPr>
              <a:t>Input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27002" y="2121116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ource Sans Pro Semibold" charset="0"/>
                <a:ea typeface="Source Sans Pro Semibold" charset="0"/>
                <a:cs typeface="Source Sans Pro Semibold" charset="0"/>
              </a:rPr>
              <a:t>Output</a:t>
            </a: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7473598" y="2490448"/>
            <a:ext cx="0" cy="52091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20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86C82-7615-2B4C-AA34-D671CD5D8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actually doing?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44D5CC-0755-F244-8069-5423CB743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7805"/>
            <a:ext cx="9144000" cy="404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4335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F9B85-536D-8948-9547-F7CA55196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without explicit clock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55B17-34AB-5E43-8772-C625C0DBB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Observation: we generally have a good sense of what happened in the very recent past</a:t>
            </a:r>
          </a:p>
          <a:p>
            <a:r>
              <a:rPr lang="en-US" dirty="0"/>
              <a:t>Therefore, our current cognitive state does not only represent the “now” but also the past few (?) seconds</a:t>
            </a:r>
          </a:p>
          <a:p>
            <a:r>
              <a:rPr lang="en-US" dirty="0"/>
              <a:t>How can we do this, and can we use it for time perception?</a:t>
            </a:r>
          </a:p>
        </p:txBody>
      </p:sp>
    </p:spTree>
    <p:extLst>
      <p:ext uri="{BB962C8B-B14F-4D97-AF65-F5344CB8AC3E}">
        <p14:creationId xmlns:p14="http://schemas.microsoft.com/office/powerpoint/2010/main" val="680005862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1_Default Theme">
  <a:themeElements>
    <a:clrScheme name="">
      <a:dk1>
        <a:srgbClr val="000000"/>
      </a:dk1>
      <a:lt1>
        <a:srgbClr val="F0E586"/>
      </a:lt1>
      <a:dk2>
        <a:srgbClr val="000000"/>
      </a:dk2>
      <a:lt2>
        <a:srgbClr val="000066"/>
      </a:lt2>
      <a:accent1>
        <a:srgbClr val="FFCC66"/>
      </a:accent1>
      <a:accent2>
        <a:srgbClr val="9999FF"/>
      </a:accent2>
      <a:accent3>
        <a:srgbClr val="F6F0C3"/>
      </a:accent3>
      <a:accent4>
        <a:srgbClr val="000000"/>
      </a:accent4>
      <a:accent5>
        <a:srgbClr val="FFE2B8"/>
      </a:accent5>
      <a:accent6>
        <a:srgbClr val="8A8AE7"/>
      </a:accent6>
      <a:hlink>
        <a:srgbClr val="99CCFF"/>
      </a:hlink>
      <a:folHlink>
        <a:srgbClr val="0066FF"/>
      </a:folHlink>
    </a:clrScheme>
    <a:fontScheme name="lecture8">
      <a:majorFont>
        <a:latin typeface="Optima"/>
        <a:ea typeface=""/>
        <a:cs typeface=""/>
      </a:majorFont>
      <a:minorFont>
        <a:latin typeface="Opti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lecture8 1">
        <a:dk1>
          <a:srgbClr val="000066"/>
        </a:dk1>
        <a:lt1>
          <a:srgbClr val="CCECFF"/>
        </a:lt1>
        <a:dk2>
          <a:srgbClr val="0000CC"/>
        </a:dk2>
        <a:lt2>
          <a:srgbClr val="CCFFFF"/>
        </a:lt2>
        <a:accent1>
          <a:srgbClr val="CC99FF"/>
        </a:accent1>
        <a:accent2>
          <a:srgbClr val="9999FF"/>
        </a:accent2>
        <a:accent3>
          <a:srgbClr val="AAAAE2"/>
        </a:accent3>
        <a:accent4>
          <a:srgbClr val="AEC9DA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8 2">
        <a:dk1>
          <a:srgbClr val="000066"/>
        </a:dk1>
        <a:lt1>
          <a:srgbClr val="CCECFF"/>
        </a:lt1>
        <a:dk2>
          <a:srgbClr val="6699FF"/>
        </a:dk2>
        <a:lt2>
          <a:srgbClr val="CCFFFF"/>
        </a:lt2>
        <a:accent1>
          <a:srgbClr val="CC99FF"/>
        </a:accent1>
        <a:accent2>
          <a:srgbClr val="9999FF"/>
        </a:accent2>
        <a:accent3>
          <a:srgbClr val="B8CAFF"/>
        </a:accent3>
        <a:accent4>
          <a:srgbClr val="AEC9DA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8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8 4">
        <a:dk1>
          <a:srgbClr val="000000"/>
        </a:dk1>
        <a:lt1>
          <a:srgbClr val="F0E586"/>
        </a:lt1>
        <a:dk2>
          <a:srgbClr val="000000"/>
        </a:dk2>
        <a:lt2>
          <a:srgbClr val="000066"/>
        </a:lt2>
        <a:accent1>
          <a:srgbClr val="CC99FF"/>
        </a:accent1>
        <a:accent2>
          <a:srgbClr val="9999FF"/>
        </a:accent2>
        <a:accent3>
          <a:srgbClr val="F6F0C3"/>
        </a:accent3>
        <a:accent4>
          <a:srgbClr val="000000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GeneralAI.pptx" id="{4A898D4F-E448-9744-9DB8-5A63A5BAE5A4}" vid="{1D8F228D-0F36-DD48-BD30-515345ACB953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1_Default Theme</Template>
  <TotalTime>511</TotalTime>
  <Words>353</Words>
  <Application>Microsoft Macintosh PowerPoint</Application>
  <PresentationFormat>On-screen Show (4:3)</PresentationFormat>
  <Paragraphs>53</Paragraphs>
  <Slides>17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31" baseType="lpstr">
      <vt:lpstr>Arial</vt:lpstr>
      <vt:lpstr>Calibri</vt:lpstr>
      <vt:lpstr>Cambria Math</vt:lpstr>
      <vt:lpstr>Georgia</vt:lpstr>
      <vt:lpstr>Helvetica Neue Light</vt:lpstr>
      <vt:lpstr>Helvetica Neue Medium</vt:lpstr>
      <vt:lpstr>Monotype Sorts</vt:lpstr>
      <vt:lpstr>Optima</vt:lpstr>
      <vt:lpstr>Source Sans Pro</vt:lpstr>
      <vt:lpstr>Source Sans Pro Light</vt:lpstr>
      <vt:lpstr>Source Sans Pro Semibold</vt:lpstr>
      <vt:lpstr>Wingdings</vt:lpstr>
      <vt:lpstr>1_Default Theme</vt:lpstr>
      <vt:lpstr>Simple Light</vt:lpstr>
      <vt:lpstr>Cognitive Modeling: Timing with Neural Networks</vt:lpstr>
      <vt:lpstr>Limitations of many models</vt:lpstr>
      <vt:lpstr>How can neural networks represent time?</vt:lpstr>
      <vt:lpstr>Striatal Beat Frequency model (Buhusi &amp; Meck, 2005)</vt:lpstr>
      <vt:lpstr>How can we represent values?</vt:lpstr>
      <vt:lpstr>Single Neuron</vt:lpstr>
      <vt:lpstr>Two Neurons</vt:lpstr>
      <vt:lpstr>What are we actually doing?</vt:lpstr>
      <vt:lpstr>Timing without explicit clock</vt:lpstr>
      <vt:lpstr>Delay-line networks</vt:lpstr>
      <vt:lpstr>Solve this</vt:lpstr>
      <vt:lpstr>Neural activity during production (Wang et al., 2018) </vt:lpstr>
      <vt:lpstr>Neural activity during production (Wang et al., 2018)  </vt:lpstr>
      <vt:lpstr>Retrospective judgements</vt:lpstr>
      <vt:lpstr>PowerPoint Presentation</vt:lpstr>
      <vt:lpstr>Fit with the Wang et al. data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Cognitive Modeling: Timing with Neural Networks</dc:title>
  <dc:creator>Niels Taatgen</dc:creator>
  <cp:lastModifiedBy>Niels Taatgen</cp:lastModifiedBy>
  <cp:revision>24</cp:revision>
  <dcterms:created xsi:type="dcterms:W3CDTF">2020-12-11T14:51:40Z</dcterms:created>
  <dcterms:modified xsi:type="dcterms:W3CDTF">2021-12-06T13:50:15Z</dcterms:modified>
</cp:coreProperties>
</file>